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dat" ContentType="application/x-fontdata"/>
  <Default Extension="bin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 saveSubsetFonts="0">
  <p:sldMasterIdLst>
    <p:sldMasterId id="2147483672" r:id="rId1"/>
  </p:sldMasterIdLst>
  <p:sldIdLst>
    <p:sldId id="301" r:id="rId8"/>
    <p:sldId id="314" r:id="rId18"/>
    <p:sldId id="353" r:id="rId26"/>
    <p:sldId id="392" r:id="rId34"/>
    <p:sldId id="431" r:id="rId42"/>
    <p:sldId id="470" r:id="rId50"/>
    <p:sldId id="513" r:id="rId70"/>
  </p:sldIdLst>
  <p:sldSz cx="18288000" cy="10287000"/>
  <p:notesSz cx="18288000" cy="10287000"/>
  <p:embeddedFontLst>
    <p:embeddedFont>
      <p:font typeface="Poppins" pitchFamily="2" charset="77"/>
      <p:bold r:id="rId6"/>
    </p:embeddedFont>
    <p:embeddedFont>
      <p:font typeface="Lato" pitchFamily="2" charset="77"/>
      <p:regular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viewProps" Target="viewProps.xml" Id="rId3" /><Relationship Type="http://schemas.openxmlformats.org/officeDocument/2006/relationships/presProps" Target="presProps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5" /><Relationship Type="http://schemas.openxmlformats.org/officeDocument/2006/relationships/theme" Target="theme/theme1.xml" Id="rId4" /><Relationship Type="http://schemas.openxmlformats.org/officeDocument/2006/relationships/font" Target="/ppt/fonts/font.dat" Id="rId6" /><Relationship Type="http://schemas.openxmlformats.org/officeDocument/2006/relationships/font" Target="/ppt/fonts/font2.dat" Id="rId7" /><Relationship Type="http://schemas.openxmlformats.org/officeDocument/2006/relationships/slide" Target="/ppt/slides/slide1.xml" Id="rId8" /><Relationship Type="http://schemas.openxmlformats.org/officeDocument/2006/relationships/slide" Target="/ppt/slides/slide2.xml" Id="rId18" /><Relationship Type="http://schemas.openxmlformats.org/officeDocument/2006/relationships/slide" Target="/ppt/slides/slide3.xml" Id="rId26" /><Relationship Type="http://schemas.openxmlformats.org/officeDocument/2006/relationships/slide" Target="/ppt/slides/slide4.xml" Id="rId34" /><Relationship Type="http://schemas.openxmlformats.org/officeDocument/2006/relationships/slide" Target="/ppt/slides/slide5.xml" Id="rId42" /><Relationship Type="http://schemas.openxmlformats.org/officeDocument/2006/relationships/slide" Target="/ppt/slides/slide6.xml" Id="rId50" /><Relationship Type="http://schemas.openxmlformats.org/officeDocument/2006/relationships/slide" Target="/ppt/slides/slide7.xml" Id="rId70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475745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150442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995647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8595789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559282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65825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391113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0817637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754893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0941404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88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80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9" /><Relationship Type="http://schemas.openxmlformats.org/officeDocument/2006/relationships/image" Target="/ppt/media/image.bin" Id="rId11" /><Relationship Type="http://schemas.openxmlformats.org/officeDocument/2006/relationships/image" Target="/ppt/media/image2.bin" Id="rId13" /><Relationship Type="http://schemas.openxmlformats.org/officeDocument/2006/relationships/image" Target="/ppt/media/image3.bin" Id="rId15" /><Relationship Type="http://schemas.openxmlformats.org/officeDocument/2006/relationships/image" Target="/ppt/media/image4.bin" Id="rId17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9" /><Relationship Type="http://schemas.openxmlformats.org/officeDocument/2006/relationships/image" Target="/ppt/media/image5.bin" Id="rId21" /><Relationship Type="http://schemas.openxmlformats.org/officeDocument/2006/relationships/image" Target="/ppt/media/image6.bin" Id="rId23" /><Relationship Type="http://schemas.openxmlformats.org/officeDocument/2006/relationships/image" Target="/ppt/media/image7.bin" Id="rId25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7" /><Relationship Type="http://schemas.openxmlformats.org/officeDocument/2006/relationships/image" Target="/ppt/media/image8.bin" Id="rId29" /><Relationship Type="http://schemas.openxmlformats.org/officeDocument/2006/relationships/image" Target="/ppt/media/image9.bin" Id="rId31" /><Relationship Type="http://schemas.openxmlformats.org/officeDocument/2006/relationships/image" Target="/ppt/media/image10.bin" Id="rId33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35" /><Relationship Type="http://schemas.openxmlformats.org/officeDocument/2006/relationships/image" Target="/ppt/media/image11.bin" Id="rId37" /><Relationship Type="http://schemas.openxmlformats.org/officeDocument/2006/relationships/image" Target="/ppt/media/image12.bin" Id="rId39" /><Relationship Type="http://schemas.openxmlformats.org/officeDocument/2006/relationships/image" Target="/ppt/media/image13.bin" Id="rId4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43" /><Relationship Type="http://schemas.openxmlformats.org/officeDocument/2006/relationships/image" Target="/ppt/media/image14.bin" Id="rId45" /><Relationship Type="http://schemas.openxmlformats.org/officeDocument/2006/relationships/image" Target="/ppt/media/image15.bin" Id="rId47" /><Relationship Type="http://schemas.openxmlformats.org/officeDocument/2006/relationships/image" Target="/ppt/media/image16.bin" Id="rId49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51" /><Relationship Type="http://schemas.openxmlformats.org/officeDocument/2006/relationships/image" Target="/ppt/media/image17.bin" Id="rId53" /><Relationship Type="http://schemas.openxmlformats.org/officeDocument/2006/relationships/image" Target="/ppt/media/image18.bin" Id="rId55" /><Relationship Type="http://schemas.openxmlformats.org/officeDocument/2006/relationships/image" Target="/ppt/media/image19.bin" Id="rId57" /><Relationship Type="http://schemas.openxmlformats.org/officeDocument/2006/relationships/image" Target="/ppt/media/image20.bin" Id="rId59" /><Relationship Type="http://schemas.openxmlformats.org/officeDocument/2006/relationships/image" Target="/ppt/media/image21.bin" Id="rId61" /><Relationship Type="http://schemas.openxmlformats.org/officeDocument/2006/relationships/image" Target="/ppt/media/image22.bin" Id="rId63" /><Relationship Type="http://schemas.openxmlformats.org/officeDocument/2006/relationships/image" Target="/ppt/media/image23.bin" Id="rId65" /><Relationship Type="http://schemas.openxmlformats.org/officeDocument/2006/relationships/image" Target="/ppt/media/image24.bin" Id="rId67" /><Relationship Type="http://schemas.openxmlformats.org/officeDocument/2006/relationships/image" Target="/ppt/media/image25.bin" Id="rId69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71" /><Relationship Type="http://schemas.openxmlformats.org/officeDocument/2006/relationships/image" Target="/ppt/media/image26.bin" Id="rId73" /><Relationship Type="http://schemas.openxmlformats.org/officeDocument/2006/relationships/image" Target="/ppt/media/image27.bin" Id="rId75" /><Relationship Type="http://schemas.openxmlformats.org/officeDocument/2006/relationships/image" Target="/ppt/media/image28.bin" Id="rId77" /><Relationship Type="http://schemas.openxmlformats.org/officeDocument/2006/relationships/image" Target="/ppt/media/image29.bin" Id="rId79" 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100000"/>
          </a:blip>
          <a:stretch/>
        </p:blipFill>
        <p:spPr>
          <a:xfrm>
            <a:off x="8595419" y="3600450"/>
            <a:ext cx="4752975" cy="6686550"/>
          </a:xfrm>
          <a:prstGeom prst="rect">
            <a:avLst/>
          </a:prstGeom>
        </p:spPr>
      </p:pic>
      <p:sp>
        <p:nvSpPr>
          <p:cNvPr id="304" name="Presenter Name-45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8982075"/>
            <a:ext cx="9043988" cy="5143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b="1" spc="-94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James Oliverio</a:t>
            </a:r>
          </a:p>
        </p:txBody>
      </p:sp>
      <p:sp>
        <p:nvSpPr>
          <p:cNvPr id="306" name="Awesome Presentation Title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6837140"/>
            <a:ext cx="9043988" cy="9525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6696"/>
              </a:lnSpc>
            </a:pPr>
            <a:r>
              <a:rPr lang="en-US" sz="5400" b="1" spc="-189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AI Readiness Best Practices</a:t>
            </a:r>
          </a:p>
        </p:txBody>
      </p:sp>
      <p:sp>
        <p:nvSpPr>
          <p:cNvPr id="308" name="A small sentence which explains all about this presentation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7890986"/>
            <a:ext cx="9043988" cy="419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spc="-21" dirty="0">
                <a:solidFill>
                  <a:srgbClr val="454A54">
                    <a:alpha val="100000"/>
                  </a:srgbClr>
                </a:solidFill>
                <a:latin typeface="Lato" panose="00000700000000000000" pitchFamily="2" charset="0"/>
              </a:rPr>
              <a:t>A comprehensive guide for measuring your AI capabilities and readiness.</a:t>
            </a:r>
          </a:p>
        </p:txBody>
      </p:sp>
      <p:pic>
        <p:nvPicPr>
          <p:cNvPr id="310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5">
            <a:alphaModFix amt="100000"/>
          </a:blip>
          <a:stretch/>
        </p:blipFill>
        <p:spPr>
          <a:xfrm>
            <a:off x="10607040" y="0"/>
            <a:ext cx="6877050" cy="9486900"/>
          </a:xfrm>
          <a:prstGeom prst="rect">
            <a:avLst/>
          </a:prstGeom>
        </p:spPr>
      </p:pic>
      <p:pic>
        <p:nvPicPr>
          <p:cNvPr id="31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alphaModFix amt="100000"/>
          </a:blip>
          <a:stretch/>
        </p:blipFill>
        <p:spPr>
          <a:xfrm>
            <a:off x="9250561" y="800100"/>
            <a:ext cx="19050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16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3711892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Clear Vision is Essential</a:t>
            </a:r>
          </a:p>
        </p:txBody>
      </p:sp>
      <p:sp>
        <p:nvSpPr>
          <p:cNvPr id="318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4126420"/>
            <a:ext cx="3805238" cy="1352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Having a clear vision for AI integration is crucial for aligning with business objectives and ensuring effective implementation.</a:t>
            </a:r>
          </a:p>
        </p:txBody>
      </p:sp>
      <p:sp>
        <p:nvSpPr>
          <p:cNvPr id="320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05400" y="3711892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Support Business Goals</a:t>
            </a:r>
          </a:p>
        </p:txBody>
      </p:sp>
      <p:sp>
        <p:nvSpPr>
          <p:cNvPr id="322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05400" y="4126420"/>
            <a:ext cx="3805238" cy="1019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AI should be strategically positioned to support business goals, enhancing efficiency and driving growth in key areas.</a:t>
            </a:r>
          </a:p>
        </p:txBody>
      </p:sp>
      <p:sp>
        <p:nvSpPr>
          <p:cNvPr id="324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10700" y="3711892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Strategic Planning Required</a:t>
            </a:r>
          </a:p>
        </p:txBody>
      </p:sp>
      <p:sp>
        <p:nvSpPr>
          <p:cNvPr id="326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10700" y="4126420"/>
            <a:ext cx="3805238" cy="1019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Organizations must engage in strategic planning to identify how AI can address specific challenges and opportunities.</a:t>
            </a:r>
          </a:p>
        </p:txBody>
      </p:sp>
      <p:sp>
        <p:nvSpPr>
          <p:cNvPr id="328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16000" y="3711892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Measurable Objectives</a:t>
            </a:r>
          </a:p>
        </p:txBody>
      </p:sp>
      <p:sp>
        <p:nvSpPr>
          <p:cNvPr id="330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16000" y="4126420"/>
            <a:ext cx="3805238" cy="1019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Establish measurable objectives to gauge the success of AI initiatives in relation to business outcomes and targets.</a:t>
            </a:r>
          </a:p>
        </p:txBody>
      </p:sp>
      <p:sp>
        <p:nvSpPr>
          <p:cNvPr id="332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6000750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Stakeholder Engagement</a:t>
            </a:r>
          </a:p>
        </p:txBody>
      </p:sp>
      <p:sp>
        <p:nvSpPr>
          <p:cNvPr id="334" name="Description of a 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6415278"/>
            <a:ext cx="3805238" cy="1352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Involve key stakeholders in the AI strategy development process to ensure buy-in and alignment with overall business vision.</a:t>
            </a:r>
          </a:p>
        </p:txBody>
      </p:sp>
      <p:sp>
        <p:nvSpPr>
          <p:cNvPr id="336" name="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05400" y="6000750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Continuous Evaluation</a:t>
            </a:r>
          </a:p>
        </p:txBody>
      </p:sp>
      <p:sp>
        <p:nvSpPr>
          <p:cNvPr id="338" name="Description of a 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05400" y="6415278"/>
            <a:ext cx="3805238" cy="1352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Implement a system for continuous evaluation of AI strategies to adapt to changing business environments and technological advancements.</a:t>
            </a:r>
          </a:p>
        </p:txBody>
      </p:sp>
      <p:sp>
        <p:nvSpPr>
          <p:cNvPr id="340" name="Primary Heading-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10700" y="6000750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Cross-Department Collaboration</a:t>
            </a:r>
          </a:p>
        </p:txBody>
      </p:sp>
      <p:sp>
        <p:nvSpPr>
          <p:cNvPr id="342" name="Description of a primary heading-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10700" y="6415278"/>
            <a:ext cx="3805238" cy="1352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Encourage cross-department collaboration to leverage diverse insights and expertise in shaping AI strategies that benefit the entire organization.</a:t>
            </a:r>
          </a:p>
        </p:txBody>
      </p:sp>
      <p:sp>
        <p:nvSpPr>
          <p:cNvPr id="344" name="Primary Heading-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16000" y="6000750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Ethics and Governance</a:t>
            </a:r>
          </a:p>
        </p:txBody>
      </p:sp>
      <p:sp>
        <p:nvSpPr>
          <p:cNvPr id="346" name="Description of a primary heading-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16000" y="6415278"/>
            <a:ext cx="3805238" cy="1352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Incorporate ethics and governance as a core part of the AI strategy to ensure responsible use of technology and adherence to regulations.</a:t>
            </a:r>
          </a:p>
        </p:txBody>
      </p:sp>
      <p:sp>
        <p:nvSpPr>
          <p:cNvPr id="348" name="Click here to edit title-46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762000"/>
            <a:ext cx="16721138" cy="742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200" b="1" spc="-147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AI Strategy &amp; Vision Overview</a:t>
            </a:r>
          </a:p>
        </p:txBody>
      </p:sp>
      <p:pic>
        <p:nvPicPr>
          <p:cNvPr id="35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alphaModFix amt="100000"/>
          </a:blip>
          <a:stretch/>
        </p:blipFill>
        <p:spPr>
          <a:xfrm>
            <a:off x="800100" y="0"/>
            <a:ext cx="1905000" cy="57150"/>
          </a:xfrm>
          <a:prstGeom prst="rect">
            <a:avLst/>
          </a:prstGeom>
        </p:spPr>
      </p:pic>
      <p:pic>
        <p:nvPicPr>
          <p:cNvPr id="35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alphaModFix amt="100000"/>
          </a:blip>
          <a:stretch/>
        </p:blipFill>
        <p:spPr>
          <a:xfrm>
            <a:off x="9372600" y="9486900"/>
            <a:ext cx="7315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55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3038380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Data Accessibility is critical</a:t>
            </a:r>
          </a:p>
        </p:txBody>
      </p:sp>
      <p:sp>
        <p:nvSpPr>
          <p:cNvPr id="357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3452908"/>
            <a:ext cx="3805238" cy="1352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Ensuring that data is readily available to stakeholders is essential for successful AI application integration. Inaccessible data can hinder progress and insights.</a:t>
            </a:r>
          </a:p>
        </p:txBody>
      </p:sp>
      <p:sp>
        <p:nvSpPr>
          <p:cNvPr id="359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05400" y="3038380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Trustworthy Data is essential</a:t>
            </a:r>
          </a:p>
        </p:txBody>
      </p:sp>
      <p:sp>
        <p:nvSpPr>
          <p:cNvPr id="361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05400" y="3452908"/>
            <a:ext cx="3805238" cy="16859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Data must be reliable and accurate. Organizations should implement validation mechanisms to ensure data integrity, as untrustworthy data can lead to flawed AI models.</a:t>
            </a:r>
          </a:p>
        </p:txBody>
      </p:sp>
      <p:sp>
        <p:nvSpPr>
          <p:cNvPr id="363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10700" y="3038380"/>
            <a:ext cx="3805238" cy="6858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Usable Data enhances effectiveness</a:t>
            </a:r>
          </a:p>
        </p:txBody>
      </p:sp>
      <p:sp>
        <p:nvSpPr>
          <p:cNvPr id="365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10700" y="3791140"/>
            <a:ext cx="3805238" cy="16859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Data should be in a format that is easy for AI systems to process. This includes structured formats and clear documentation to facilitate machine learning applications.</a:t>
            </a:r>
          </a:p>
        </p:txBody>
      </p:sp>
      <p:sp>
        <p:nvSpPr>
          <p:cNvPr id="367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16000" y="3038380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Data Governance Policies matter</a:t>
            </a:r>
          </a:p>
        </p:txBody>
      </p:sp>
      <p:sp>
        <p:nvSpPr>
          <p:cNvPr id="369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16000" y="3452908"/>
            <a:ext cx="3805238" cy="1352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Establishing robust data governance helps maintain data quality and compliance, which is crucial for leveraging AI technologies effectively.</a:t>
            </a:r>
          </a:p>
        </p:txBody>
      </p:sp>
      <p:sp>
        <p:nvSpPr>
          <p:cNvPr id="371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6000750"/>
            <a:ext cx="3805238" cy="6858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Collaboration Across Teams is key</a:t>
            </a:r>
          </a:p>
        </p:txBody>
      </p:sp>
      <p:sp>
        <p:nvSpPr>
          <p:cNvPr id="373" name="Description of a 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6753511"/>
            <a:ext cx="3805238" cy="1352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Involving cross-functional teams in the data readiness process ensures diverse perspectives are considered, leading to more comprehensive AI strategies.</a:t>
            </a:r>
          </a:p>
        </p:txBody>
      </p:sp>
      <p:sp>
        <p:nvSpPr>
          <p:cNvPr id="375" name="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05400" y="6000750"/>
            <a:ext cx="3805238" cy="6858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Continuous Data Assessment needed</a:t>
            </a:r>
          </a:p>
        </p:txBody>
      </p:sp>
      <p:sp>
        <p:nvSpPr>
          <p:cNvPr id="377" name="Description of a 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05400" y="6753511"/>
            <a:ext cx="3805238" cy="1352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Regularly evaluating data quality and readiness ensures ongoing applicability and usefulness for AI initiatives, adapting to changing needs.</a:t>
            </a:r>
          </a:p>
        </p:txBody>
      </p:sp>
      <p:sp>
        <p:nvSpPr>
          <p:cNvPr id="379" name="Primary Heading-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10700" y="6000750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Training on Data Tools is vital</a:t>
            </a:r>
          </a:p>
        </p:txBody>
      </p:sp>
      <p:sp>
        <p:nvSpPr>
          <p:cNvPr id="381" name="Description of a primary heading-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10700" y="6415278"/>
            <a:ext cx="3805238" cy="1352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Providing training on data management tools and techniques empowers teams to better handle data, enhancing overall AI readiness.</a:t>
            </a:r>
          </a:p>
        </p:txBody>
      </p:sp>
      <p:sp>
        <p:nvSpPr>
          <p:cNvPr id="383" name="Primary Heading-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16000" y="6000750"/>
            <a:ext cx="3805238" cy="6858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Monitoring Data Usage helps improve quality</a:t>
            </a:r>
          </a:p>
        </p:txBody>
      </p:sp>
      <p:sp>
        <p:nvSpPr>
          <p:cNvPr id="385" name="Description of a primary heading-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16000" y="6753511"/>
            <a:ext cx="3805238" cy="1352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Monitoring how data is used in AI applications can reveal insights into its effectiveness and areas for improvement, fostering a culture of quality.</a:t>
            </a:r>
          </a:p>
        </p:txBody>
      </p:sp>
      <p:sp>
        <p:nvSpPr>
          <p:cNvPr id="387" name="Click here to edit title-45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762000"/>
            <a:ext cx="16721138" cy="742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200" b="1" spc="-147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Data Readiness for AI Use</a:t>
            </a:r>
          </a:p>
        </p:txBody>
      </p:sp>
      <p:pic>
        <p:nvPicPr>
          <p:cNvPr id="38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alphaModFix amt="100000"/>
          </a:blip>
          <a:stretch/>
        </p:blipFill>
        <p:spPr>
          <a:xfrm>
            <a:off x="800100" y="0"/>
            <a:ext cx="1905000" cy="57150"/>
          </a:xfrm>
          <a:prstGeom prst="rect">
            <a:avLst/>
          </a:prstGeom>
        </p:spPr>
      </p:pic>
      <p:pic>
        <p:nvPicPr>
          <p:cNvPr id="39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alphaModFix amt="100000"/>
          </a:blip>
          <a:stretch/>
        </p:blipFill>
        <p:spPr>
          <a:xfrm>
            <a:off x="9372600" y="9486900"/>
            <a:ext cx="7315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94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3711892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AI Tools are crucial for success</a:t>
            </a:r>
          </a:p>
        </p:txBody>
      </p:sp>
      <p:sp>
        <p:nvSpPr>
          <p:cNvPr id="396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4126420"/>
            <a:ext cx="3805238" cy="1352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The implementation of specialized AI tools is essential for enhancing productivity and decision-making processes within the organization.</a:t>
            </a:r>
          </a:p>
        </p:txBody>
      </p:sp>
      <p:sp>
        <p:nvSpPr>
          <p:cNvPr id="398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05400" y="3711892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Infrastructure supports AI needs</a:t>
            </a:r>
          </a:p>
        </p:txBody>
      </p:sp>
      <p:sp>
        <p:nvSpPr>
          <p:cNvPr id="400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05400" y="4126420"/>
            <a:ext cx="3805238" cy="1352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A robust infrastructure is necessary to support data processing and model deployment, ensuring efficient AI operations.</a:t>
            </a:r>
          </a:p>
        </p:txBody>
      </p:sp>
      <p:sp>
        <p:nvSpPr>
          <p:cNvPr id="402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10700" y="3711892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Scalability of resources matters</a:t>
            </a:r>
          </a:p>
        </p:txBody>
      </p:sp>
      <p:sp>
        <p:nvSpPr>
          <p:cNvPr id="404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10700" y="4126420"/>
            <a:ext cx="3805238" cy="1019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The ability to scale resources dynamically is key to accommodating varying AI workloads and project demands.</a:t>
            </a:r>
          </a:p>
        </p:txBody>
      </p:sp>
      <p:sp>
        <p:nvSpPr>
          <p:cNvPr id="406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16000" y="3711892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Integration with existing systems</a:t>
            </a:r>
          </a:p>
        </p:txBody>
      </p:sp>
      <p:sp>
        <p:nvSpPr>
          <p:cNvPr id="408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16000" y="4126420"/>
            <a:ext cx="3805238" cy="1019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Seamless integration of AI tools with existing IT systems is vital for maximizing ROI and minimizing disruption.</a:t>
            </a:r>
          </a:p>
        </p:txBody>
      </p:sp>
      <p:sp>
        <p:nvSpPr>
          <p:cNvPr id="410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6000750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Data Management capabilities</a:t>
            </a:r>
          </a:p>
        </p:txBody>
      </p:sp>
      <p:sp>
        <p:nvSpPr>
          <p:cNvPr id="412" name="Description of a 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6415278"/>
            <a:ext cx="3805238" cy="1019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Effective data management tools are required to handle, store, and process large volumes of data for AI applications.</a:t>
            </a:r>
          </a:p>
        </p:txBody>
      </p:sp>
      <p:sp>
        <p:nvSpPr>
          <p:cNvPr id="414" name="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05400" y="6000750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Cloud Solutions provide flexibility</a:t>
            </a:r>
          </a:p>
        </p:txBody>
      </p:sp>
      <p:sp>
        <p:nvSpPr>
          <p:cNvPr id="416" name="Description of a 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05400" y="6415278"/>
            <a:ext cx="3805238" cy="1019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Cloud-based AI solutions offer flexibility and scalability, allowing organizations to adapt to changing needs quickly.</a:t>
            </a:r>
          </a:p>
        </p:txBody>
      </p:sp>
      <p:sp>
        <p:nvSpPr>
          <p:cNvPr id="418" name="Primary Heading-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10700" y="6000750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Security measures are critical</a:t>
            </a:r>
          </a:p>
        </p:txBody>
      </p:sp>
      <p:sp>
        <p:nvSpPr>
          <p:cNvPr id="420" name="Description of a primary heading-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10700" y="6415278"/>
            <a:ext cx="3805238" cy="1019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Implementing strong security measures is essential to protect sensitive data and maintain trust in AI applications.</a:t>
            </a:r>
          </a:p>
        </p:txBody>
      </p:sp>
      <p:sp>
        <p:nvSpPr>
          <p:cNvPr id="422" name="Primary Heading-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16000" y="6000750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Training and support resources</a:t>
            </a:r>
          </a:p>
        </p:txBody>
      </p:sp>
      <p:sp>
        <p:nvSpPr>
          <p:cNvPr id="424" name="Description of a primary heading-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16000" y="6415278"/>
            <a:ext cx="3805238" cy="1352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Training and support for staff are necessary to ensure the effective use of AI tools and infrastructure across the organization.</a:t>
            </a:r>
          </a:p>
        </p:txBody>
      </p:sp>
      <p:sp>
        <p:nvSpPr>
          <p:cNvPr id="426" name="Click here to edit title-42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762000"/>
            <a:ext cx="16721138" cy="742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200" b="1" spc="-147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Essential AI Infrastructure Tools</a:t>
            </a:r>
          </a:p>
        </p:txBody>
      </p:sp>
      <p:pic>
        <p:nvPicPr>
          <p:cNvPr id="42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alphaModFix amt="100000"/>
          </a:blip>
          <a:stretch/>
        </p:blipFill>
        <p:spPr>
          <a:xfrm>
            <a:off x="800100" y="0"/>
            <a:ext cx="1905000" cy="57150"/>
          </a:xfrm>
          <a:prstGeom prst="rect">
            <a:avLst/>
          </a:prstGeom>
        </p:spPr>
      </p:pic>
      <p:pic>
        <p:nvPicPr>
          <p:cNvPr id="42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alphaModFix amt="100000"/>
          </a:blip>
          <a:stretch/>
        </p:blipFill>
        <p:spPr>
          <a:xfrm>
            <a:off x="9372600" y="9486900"/>
            <a:ext cx="7315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33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3713321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Organizational Preparedness</a:t>
            </a:r>
          </a:p>
        </p:txBody>
      </p:sp>
      <p:sp>
        <p:nvSpPr>
          <p:cNvPr id="435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4127849"/>
            <a:ext cx="3805238" cy="1019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Assess whether the organization has the necessary talent and culture in place to adopt AI technologies effectively.</a:t>
            </a:r>
          </a:p>
        </p:txBody>
      </p:sp>
      <p:sp>
        <p:nvSpPr>
          <p:cNvPr id="437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05400" y="3713321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Talent Development Programs</a:t>
            </a:r>
          </a:p>
        </p:txBody>
      </p:sp>
      <p:sp>
        <p:nvSpPr>
          <p:cNvPr id="439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05400" y="4127849"/>
            <a:ext cx="3805238" cy="1019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Evaluate existing talent development programs that equip employees with skills relevant to AI and emerging technologies.</a:t>
            </a:r>
          </a:p>
        </p:txBody>
      </p:sp>
      <p:sp>
        <p:nvSpPr>
          <p:cNvPr id="441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10700" y="3713321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Cultural Alignment</a:t>
            </a:r>
          </a:p>
        </p:txBody>
      </p:sp>
      <p:sp>
        <p:nvSpPr>
          <p:cNvPr id="443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10700" y="4127849"/>
            <a:ext cx="3805238" cy="1019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Consider the alignment of the organizational culture with the innovative demands that AI integration entails.</a:t>
            </a:r>
          </a:p>
        </p:txBody>
      </p:sp>
      <p:sp>
        <p:nvSpPr>
          <p:cNvPr id="445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16000" y="3713321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Employee Engagement</a:t>
            </a:r>
          </a:p>
        </p:txBody>
      </p:sp>
      <p:sp>
        <p:nvSpPr>
          <p:cNvPr id="447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16000" y="4127849"/>
            <a:ext cx="3805238" cy="1019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Measure the level of employee engagement and their openness to adopting new technologies such as AI.</a:t>
            </a:r>
          </a:p>
        </p:txBody>
      </p:sp>
      <p:sp>
        <p:nvSpPr>
          <p:cNvPr id="449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5999321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Diversity and Inclusion</a:t>
            </a:r>
          </a:p>
        </p:txBody>
      </p:sp>
      <p:sp>
        <p:nvSpPr>
          <p:cNvPr id="451" name="Description of a 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6413849"/>
            <a:ext cx="3805238" cy="1352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Assess the organization's commitment to diversity and inclusion, which can enhance creativity and innovation in AI projects.</a:t>
            </a:r>
          </a:p>
        </p:txBody>
      </p:sp>
      <p:sp>
        <p:nvSpPr>
          <p:cNvPr id="453" name="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05400" y="5999321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Leadership Support</a:t>
            </a:r>
          </a:p>
        </p:txBody>
      </p:sp>
      <p:sp>
        <p:nvSpPr>
          <p:cNvPr id="455" name="Description of a 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05400" y="6413849"/>
            <a:ext cx="3805238" cy="1019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Determine the extent of leadership support for AI initiatives and how it influences the overall culture.</a:t>
            </a:r>
          </a:p>
        </p:txBody>
      </p:sp>
      <p:sp>
        <p:nvSpPr>
          <p:cNvPr id="457" name="Primary Heading-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10700" y="5999321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Change Management Strategies</a:t>
            </a:r>
          </a:p>
        </p:txBody>
      </p:sp>
      <p:sp>
        <p:nvSpPr>
          <p:cNvPr id="459" name="Description of a primary heading-6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10700" y="6413849"/>
            <a:ext cx="3805238" cy="1019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Examine existing change management strategies to facilitate smooth transitions during AI implementations.</a:t>
            </a:r>
          </a:p>
        </p:txBody>
      </p:sp>
      <p:sp>
        <p:nvSpPr>
          <p:cNvPr id="461" name="Primary Heading-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16000" y="5999321"/>
            <a:ext cx="3805238" cy="352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64"/>
              </a:lnSpc>
            </a:pPr>
            <a:r>
              <a:rPr lang="en-US" sz="1800" b="1" spc="-63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Feedback Mechanisms</a:t>
            </a:r>
          </a:p>
        </p:txBody>
      </p:sp>
      <p:sp>
        <p:nvSpPr>
          <p:cNvPr id="463" name="Description of a primary heading-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16000" y="6413849"/>
            <a:ext cx="3805238" cy="10191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1650" spc="-16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Identify the effectiveness of feedback mechanisms in place to adapt cultural shifts prompted by AI adoption.</a:t>
            </a:r>
          </a:p>
        </p:txBody>
      </p:sp>
      <p:sp>
        <p:nvSpPr>
          <p:cNvPr id="465" name="Click here to edit title-40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762000"/>
            <a:ext cx="16721138" cy="742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200" b="1" spc="-147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Assessing Talent &amp; Culture Readiness</a:t>
            </a:r>
          </a:p>
        </p:txBody>
      </p:sp>
      <p:pic>
        <p:nvPicPr>
          <p:cNvPr id="46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7">
            <a:alphaModFix amt="100000"/>
          </a:blip>
          <a:stretch/>
        </p:blipFill>
        <p:spPr>
          <a:xfrm>
            <a:off x="800100" y="0"/>
            <a:ext cx="1905000" cy="57150"/>
          </a:xfrm>
          <a:prstGeom prst="rect">
            <a:avLst/>
          </a:prstGeom>
        </p:spPr>
      </p:pic>
      <p:pic>
        <p:nvPicPr>
          <p:cNvPr id="46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9">
            <a:alphaModFix amt="100000"/>
          </a:blip>
          <a:stretch/>
        </p:blipFill>
        <p:spPr>
          <a:xfrm>
            <a:off x="9372600" y="9486900"/>
            <a:ext cx="7315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3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7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5">
            <a:alphaModFix amt="100000"/>
          </a:blip>
          <a:stretch/>
        </p:blipFill>
        <p:spPr>
          <a:xfrm>
            <a:off x="800100" y="2618482"/>
            <a:ext cx="190500" cy="190500"/>
          </a:xfrm>
          <a:prstGeom prst="rect">
            <a:avLst/>
          </a:prstGeom>
        </p:spPr>
      </p:pic>
      <p:sp>
        <p:nvSpPr>
          <p:cNvPr id="474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2521744"/>
            <a:ext cx="16302038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Proactive Risk Management</a:t>
            </a:r>
          </a:p>
        </p:txBody>
      </p:sp>
      <p:sp>
        <p:nvSpPr>
          <p:cNvPr id="476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2981896"/>
            <a:ext cx="1630203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Organizations must implement strategies to anticipate and mitigate potential AI risks before they become problematic.</a:t>
            </a:r>
          </a:p>
        </p:txBody>
      </p:sp>
      <p:pic>
        <p:nvPicPr>
          <p:cNvPr id="47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7">
            <a:alphaModFix amt="100000"/>
          </a:blip>
          <a:stretch/>
        </p:blipFill>
        <p:spPr>
          <a:xfrm>
            <a:off x="800100" y="3740086"/>
            <a:ext cx="190500" cy="190500"/>
          </a:xfrm>
          <a:prstGeom prst="rect">
            <a:avLst/>
          </a:prstGeom>
        </p:spPr>
      </p:pic>
      <p:sp>
        <p:nvSpPr>
          <p:cNvPr id="480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3643312"/>
            <a:ext cx="16302038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Ethical Guidelines</a:t>
            </a:r>
          </a:p>
        </p:txBody>
      </p:sp>
      <p:sp>
        <p:nvSpPr>
          <p:cNvPr id="482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4103465"/>
            <a:ext cx="1630203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Establishing clear ethical guidelines is essential to ensure responsible AI usage and to guide decision-making processes.</a:t>
            </a:r>
          </a:p>
        </p:txBody>
      </p:sp>
      <p:pic>
        <p:nvPicPr>
          <p:cNvPr id="48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9">
            <a:alphaModFix amt="100000"/>
          </a:blip>
          <a:stretch/>
        </p:blipFill>
        <p:spPr>
          <a:xfrm>
            <a:off x="800100" y="4861655"/>
            <a:ext cx="190500" cy="190500"/>
          </a:xfrm>
          <a:prstGeom prst="rect">
            <a:avLst/>
          </a:prstGeom>
        </p:spPr>
      </p:pic>
      <p:sp>
        <p:nvSpPr>
          <p:cNvPr id="486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4764881"/>
            <a:ext cx="16302038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Stakeholder Involvement</a:t>
            </a:r>
          </a:p>
        </p:txBody>
      </p:sp>
      <p:sp>
        <p:nvSpPr>
          <p:cNvPr id="488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5225034"/>
            <a:ext cx="1630203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Engaging a diverse group of stakeholders is crucial to understand different perspectives and potential impacts of AI applications.</a:t>
            </a:r>
          </a:p>
        </p:txBody>
      </p:sp>
      <p:pic>
        <p:nvPicPr>
          <p:cNvPr id="49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1">
            <a:alphaModFix amt="100000"/>
          </a:blip>
          <a:stretch/>
        </p:blipFill>
        <p:spPr>
          <a:xfrm>
            <a:off x="800100" y="5983224"/>
            <a:ext cx="190500" cy="190500"/>
          </a:xfrm>
          <a:prstGeom prst="rect">
            <a:avLst/>
          </a:prstGeom>
        </p:spPr>
      </p:pic>
      <p:sp>
        <p:nvSpPr>
          <p:cNvPr id="492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5886450"/>
            <a:ext cx="16302038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Compliance Frameworks</a:t>
            </a:r>
          </a:p>
        </p:txBody>
      </p:sp>
      <p:sp>
        <p:nvSpPr>
          <p:cNvPr id="494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6346603"/>
            <a:ext cx="1630203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Adhering to regulatory and compliance frameworks helps organizations navigate the complex landscape of AI ethics and risks.</a:t>
            </a:r>
          </a:p>
        </p:txBody>
      </p:sp>
      <p:pic>
        <p:nvPicPr>
          <p:cNvPr id="49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3">
            <a:alphaModFix amt="100000"/>
          </a:blip>
          <a:stretch/>
        </p:blipFill>
        <p:spPr>
          <a:xfrm>
            <a:off x="800100" y="7104793"/>
            <a:ext cx="190500" cy="190500"/>
          </a:xfrm>
          <a:prstGeom prst="rect">
            <a:avLst/>
          </a:prstGeom>
        </p:spPr>
      </p:pic>
      <p:sp>
        <p:nvSpPr>
          <p:cNvPr id="498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7008019"/>
            <a:ext cx="16302038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Transparency and Accountability</a:t>
            </a:r>
          </a:p>
        </p:txBody>
      </p:sp>
      <p:sp>
        <p:nvSpPr>
          <p:cNvPr id="500" name="Description of a 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7468172"/>
            <a:ext cx="1630203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AI systems should be designed to be transparent, ensuring accountability for decisions made by AI technologies.</a:t>
            </a:r>
          </a:p>
        </p:txBody>
      </p:sp>
      <p:pic>
        <p:nvPicPr>
          <p:cNvPr id="5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5">
            <a:alphaModFix amt="100000"/>
          </a:blip>
          <a:stretch/>
        </p:blipFill>
        <p:spPr>
          <a:xfrm>
            <a:off x="800100" y="8226362"/>
            <a:ext cx="190500" cy="190500"/>
          </a:xfrm>
          <a:prstGeom prst="rect">
            <a:avLst/>
          </a:prstGeom>
        </p:spPr>
      </p:pic>
      <p:sp>
        <p:nvSpPr>
          <p:cNvPr id="504" name="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8129588"/>
            <a:ext cx="16302038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b="1" spc="-74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Continuous Monitoring</a:t>
            </a:r>
          </a:p>
        </p:txBody>
      </p:sp>
      <p:sp>
        <p:nvSpPr>
          <p:cNvPr id="506" name="Description of a primary heading-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19200" y="8589740"/>
            <a:ext cx="16302038" cy="361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spc="-18" dirty="0">
                <a:solidFill>
                  <a:srgbClr val="010A1B">
                    <a:alpha val="100000"/>
                  </a:srgbClr>
                </a:solidFill>
                <a:latin typeface="Lato" panose="00000700000000000000" pitchFamily="2" charset="0"/>
              </a:rPr>
              <a:t>Ongoing monitoring of AI systems is vital for identifying and addressing emerging risks and ethical concerns as they arise.</a:t>
            </a:r>
          </a:p>
        </p:txBody>
      </p:sp>
      <p:sp>
        <p:nvSpPr>
          <p:cNvPr id="508" name="Click here to edit title-49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762000"/>
            <a:ext cx="16721138" cy="7429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4200" b="1" spc="-147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Evaluating AI Risk &amp; Ethics</a:t>
            </a:r>
          </a:p>
        </p:txBody>
      </p:sp>
      <p:pic>
        <p:nvPicPr>
          <p:cNvPr id="51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7">
            <a:alphaModFix amt="100000"/>
          </a:blip>
          <a:stretch/>
        </p:blipFill>
        <p:spPr>
          <a:xfrm>
            <a:off x="800100" y="0"/>
            <a:ext cx="1905000" cy="57150"/>
          </a:xfrm>
          <a:prstGeom prst="rect">
            <a:avLst/>
          </a:prstGeom>
        </p:spPr>
      </p:pic>
      <p:pic>
        <p:nvPicPr>
          <p:cNvPr id="51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9">
            <a:alphaModFix amt="100000"/>
          </a:blip>
          <a:stretch/>
        </p:blipFill>
        <p:spPr>
          <a:xfrm>
            <a:off x="9372600" y="9486900"/>
            <a:ext cx="7315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3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15" name="Click here to edit title-488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00100" y="4459796"/>
            <a:ext cx="7920038" cy="22574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8424"/>
              </a:lnSpc>
            </a:pPr>
            <a:r>
              <a:rPr lang="en-US" sz="7200" b="1" spc="-252" dirty="0">
                <a:solidFill>
                  <a:srgbClr val="010A1B">
                    <a:alpha val="100000"/>
                  </a:srgbClr>
                </a:solidFill>
                <a:latin typeface="Poppins" panose="00000700000000000000" pitchFamily="2" charset="0"/>
              </a:rPr>
              <a:t>Determining Your Next Steps</a:t>
            </a:r>
          </a:p>
        </p:txBody>
      </p:sp>
      <p:pic>
        <p:nvPicPr>
          <p:cNvPr id="51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5">
            <a:alphaModFix amt="100000"/>
          </a:blip>
          <a:stretch/>
        </p:blipFill>
        <p:spPr>
          <a:xfrm>
            <a:off x="800100" y="0"/>
            <a:ext cx="1905000" cy="57150"/>
          </a:xfrm>
          <a:prstGeom prst="rect">
            <a:avLst/>
          </a:prstGeom>
        </p:spPr>
      </p:pic>
      <p:pic>
        <p:nvPicPr>
          <p:cNvPr id="51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7">
            <a:alphaModFix amt="100000"/>
          </a:blip>
          <a:stretch/>
        </p:blipFill>
        <p:spPr>
          <a:xfrm>
            <a:off x="9372600" y="9486900"/>
            <a:ext cx="7315200" cy="800100"/>
          </a:xfrm>
          <a:prstGeom prst="rect">
            <a:avLst/>
          </a:prstGeom>
        </p:spPr>
      </p:pic>
      <p:pic>
        <p:nvPicPr>
          <p:cNvPr id="519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9">
            <a:alphaModFix amt="100000"/>
          </a:blip>
          <a:stretch/>
        </p:blipFill>
        <p:spPr>
          <a:xfrm>
            <a:off x="800100" y="3881438"/>
            <a:ext cx="38100" cy="171450"/>
          </a:xfrm>
          <a:prstGeom prst="rect">
            <a:avLst/>
          </a:prstGeom>
        </p:spPr>
      </p:pic>
      <p:sp>
        <p:nvSpPr>
          <p:cNvPr id="521" name="Click here to edit label-41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52500" y="3848100"/>
            <a:ext cx="1185862" cy="2476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1830"/>
              </a:lnSpc>
            </a:pPr>
            <a:r>
              <a:rPr lang="en-US" sz="1500" spc="180" dirty="0">
                <a:solidFill>
                  <a:srgbClr val="010A1B">
                    <a:alpha val="100000"/>
                  </a:srgbClr>
                </a:solidFill>
                <a:latin typeface="Inter SemiBold" panose="00000700000000000000" pitchFamily="2" charset="0"/>
              </a:rPr>
              <a:t>Next Steps</a:t>
            </a:r>
          </a:p>
        </p:txBody>
      </p:sp>
      <p:sp>
        <p:nvSpPr>
          <p:cNvPr id="523" name="Click here to edit subtitle-42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525000" y="4724400"/>
            <a:ext cx="7996238" cy="7905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spc="-21" dirty="0">
                <a:solidFill>
                  <a:srgbClr val="454A54">
                    <a:alpha val="100000"/>
                  </a:srgbClr>
                </a:solidFill>
                <a:latin typeface="Lato" panose="00000700000000000000" pitchFamily="2" charset="0"/>
              </a:rPr>
              <a:t>Contact us at info@ideabox.com or call us 914.222.1995 to explore how ideaBOX can help you accelerate your use of AI safely.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0</Words>
  <Application>Microsoft Office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4" baseType="lpstr">
      <vt:lpstr>Arial</vt:lpstr>
      <vt:lpstr>Calibri</vt:lpstr>
      <vt:lpstr>Calibri Light</vt:lpstr>
      <vt:lpstr>Office Theme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Exporter Version: 2.0.5.0, docId: 17385007, orderId: 7637670</dc:title>
  <dc:creator>Presentations.AI Exporter</dc:creator>
  <lastModifiedBy>Presentations.AI Exporter</lastModifiedBy>
  <revision>1</revision>
  <dcterms:created xsi:type="dcterms:W3CDTF">2025-05-08T01:54:29.0000000Z</dcterms:created>
  <dcterms:modified xsi:type="dcterms:W3CDTF">2025-05-08T01:54:29.0000000Z</dcterms:modified>
</coreProperties>
</file>